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60" r:id="rId3"/>
    <p:sldId id="257" r:id="rId4"/>
    <p:sldId id="267" r:id="rId5"/>
    <p:sldId id="347" r:id="rId6"/>
    <p:sldId id="291" r:id="rId7"/>
    <p:sldId id="285" r:id="rId8"/>
    <p:sldId id="350" r:id="rId9"/>
    <p:sldId id="351" r:id="rId10"/>
    <p:sldId id="352" r:id="rId11"/>
    <p:sldId id="349" r:id="rId12"/>
    <p:sldId id="348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6" r:id="rId33"/>
    <p:sldId id="377" r:id="rId34"/>
    <p:sldId id="373" r:id="rId35"/>
    <p:sldId id="374" r:id="rId36"/>
    <p:sldId id="375" r:id="rId37"/>
    <p:sldId id="378" r:id="rId38"/>
    <p:sldId id="321" r:id="rId39"/>
    <p:sldId id="26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84D"/>
    <a:srgbClr val="FFD89D"/>
    <a:srgbClr val="F1D372"/>
    <a:srgbClr val="B8835C"/>
    <a:srgbClr val="E4B79C"/>
    <a:srgbClr val="E6D3C5"/>
    <a:srgbClr val="F9F4F1"/>
    <a:srgbClr val="EDD0BE"/>
    <a:srgbClr val="DEA886"/>
    <a:srgbClr val="DEC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88" autoAdjust="0"/>
    <p:restoredTop sz="96391" autoAdjust="0"/>
  </p:normalViewPr>
  <p:slideViewPr>
    <p:cSldViewPr snapToGrid="0">
      <p:cViewPr varScale="1">
        <p:scale>
          <a:sx n="77" d="100"/>
          <a:sy n="77" d="100"/>
        </p:scale>
        <p:origin x="768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4C76-DC7B-4562-8E5C-BE9057C03EE8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65C90-DF88-44B7-879B-DC566F2D71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0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9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46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96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32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069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54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333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02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087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809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8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77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945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6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0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56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67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32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35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781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803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5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687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541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239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430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14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162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73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73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좌측의 입력 영상이 네트워크를 통과하면 중앙의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데이터를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네트워크의 최종 출력이다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이안에는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수많은 경계 박스들과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나눴을 때 해당 그리드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셀안에는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클래스가 있는지에 대한 정보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중앙 그림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인코딩되어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우측의 이미지는 네트워크의 최종 출력물을 이용해 생성하는 것으로 네트워크가 직접 생성한 것이 아니다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6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8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위쪽은 경계 박스에 대한 정보이다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크기의 상당히 많은 경계박스들이 그려져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복잡해보여서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언뜻 봐서는 뭐가 뭔지 알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없는것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영상을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나눈다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그리드에서 중심을 그리드 안쪽으로 하면서 크기가 일정하지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* 7 = 49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 경계 박스 안쪽에 어떤 오브젝트가 있을 것 같다고 확신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(confidence score)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할수록 박스를 굵게 그려준다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경계 박스들만 남기고 얇은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오브젝트도 없는 것 같다고 생각되는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 후보 경계 박스들을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NMS(Nom-maximal suppression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최대값 억제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선별하면 우측의 이미지 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개만 남게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남은건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 박스의 색깔이다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박스의 색깔은 클래스를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중앙의 아래쪽에 이미지가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7x7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분할되어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그리드 셀이 만들어졌다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그리드 셀은 해당 영역에서 제안한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(proposal)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박스안의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오브젝트가 어떤 클래스인지를 컬러로 표현하고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최종적으로 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경계 박스 안에 어떠한 클래스가 있는지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우측의 최종 결과를 얻는다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생성하는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경계박스의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숫자는 그리드 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셀이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경계 박스는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만들어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오브젝트 후보라고 할 수 있는 이 경계박스들은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스레시홀드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지워준다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65C90-DF88-44B7-879B-DC566F2D71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4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tionary.org/wiki/threshol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urt-park.github.io/2017-03-17/faster-rcnn/" TargetMode="External"/><Relationship Id="rId13" Type="http://schemas.openxmlformats.org/officeDocument/2006/relationships/hyperlink" Target="https://docs.google.com/presentation/d/1aeRvtKG21KHdD5lg6Hgyhx5rPq_ZOsGjG5rJ1HP7BbA/pub?start=false&amp;loop=false&amp;delayms=3000&amp;slide=id.p" TargetMode="External"/><Relationship Id="rId3" Type="http://schemas.openxmlformats.org/officeDocument/2006/relationships/hyperlink" Target="https://blogsaskorea.com/156" TargetMode="External"/><Relationship Id="rId7" Type="http://schemas.openxmlformats.org/officeDocument/2006/relationships/hyperlink" Target="https://seongkyun.github.io/papers/2019/01/06/Object_detection/" TargetMode="External"/><Relationship Id="rId12" Type="http://schemas.openxmlformats.org/officeDocument/2006/relationships/hyperlink" Target="https://pjreddie.com/darknet/yolo/" TargetMode="External"/><Relationship Id="rId17" Type="http://schemas.openxmlformats.org/officeDocument/2006/relationships/hyperlink" Target="https://github.com/hoya012/deep_learning_object_detection" TargetMode="External"/><Relationship Id="rId2" Type="http://schemas.openxmlformats.org/officeDocument/2006/relationships/notesSlide" Target="../notesSlides/notesSlide33.xml"/><Relationship Id="rId16" Type="http://schemas.openxmlformats.org/officeDocument/2006/relationships/hyperlink" Target="https://ikkison.tistory.com/8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osikyang.github.io/fast-rcnn.html" TargetMode="External"/><Relationship Id="rId11" Type="http://schemas.openxmlformats.org/officeDocument/2006/relationships/hyperlink" Target="http://blog.naver.com/PostView.nhn?blogId=sogangori&amp;logNo=220993971883&amp;parentCategoryNo=6&amp;categoryNo=&amp;viewDate=&amp;isShowPopularPosts=true&amp;from=search" TargetMode="External"/><Relationship Id="rId5" Type="http://schemas.openxmlformats.org/officeDocument/2006/relationships/hyperlink" Target="https://sonofgodcom.wordpress.com/2018/12/31/cnn%EC%9D%84-%EC%9D%B4%ED%95%B4%ED%95%B4%EB%B3%B4%EC%9E%90-fully-connected-layer%EB%8A%94-%EB%AD%94%EA%B0%80/" TargetMode="External"/><Relationship Id="rId15" Type="http://schemas.openxmlformats.org/officeDocument/2006/relationships/hyperlink" Target="https://murra.tistory.com/17" TargetMode="External"/><Relationship Id="rId10" Type="http://schemas.openxmlformats.org/officeDocument/2006/relationships/hyperlink" Target="https://sites.google.com/site/bimprinciple/in-the-news/dibleoning-euliyonghangaegchegeomchulr-cnnyolossd" TargetMode="External"/><Relationship Id="rId4" Type="http://schemas.openxmlformats.org/officeDocument/2006/relationships/hyperlink" Target="http://aikorea.org/cs231n/convolutional-networks/" TargetMode="External"/><Relationship Id="rId9" Type="http://schemas.openxmlformats.org/officeDocument/2006/relationships/hyperlink" Target="https://hichoe95.tistory.com/24?category=783893" TargetMode="External"/><Relationship Id="rId14" Type="http://schemas.openxmlformats.org/officeDocument/2006/relationships/hyperlink" Target="https://www.youtube.com/watch?v=Cgxsv1riJhI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886349"/>
            <a:ext cx="12192000" cy="398145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15" y="1895749"/>
            <a:ext cx="5998744" cy="19812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397181" y="2176069"/>
            <a:ext cx="5549566" cy="144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Detection #1</a:t>
            </a:r>
          </a:p>
          <a:p>
            <a:pPr>
              <a:lnSpc>
                <a:spcPct val="120000"/>
              </a:lnSpc>
            </a:pPr>
            <a:r>
              <a:rPr lang="en-US" altLang="ko-KR" sz="3700" spc="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YOLO intro</a:t>
            </a:r>
            <a:endParaRPr lang="ru-RU" altLang="ko-KR" sz="3700" spc="6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696200" y="5289424"/>
            <a:ext cx="296007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20.01.09 Park Sung Ho</a:t>
            </a:r>
          </a:p>
        </p:txBody>
      </p:sp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609529" y="2677426"/>
            <a:ext cx="6347167" cy="67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YOLO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45540" y="3416090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YOLO(You Only Look Once)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대표적인 단일 단계 방식의 객체 탐지 알고리즘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알고리즘은 원본 이미지를 동일한 크기의 그리드로 나누고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그리드에 대해 그리드 중앙을 중심으로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정의된 형태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(predefined shape)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지정된 경계 박스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(Anchor Boxes)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개수를 예측하고 이를 기반으로 신뢰도를 계산합니다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정의된 형태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에는 이미지에 객체가 포함되어 있는지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배경만 단독으로 있는지에 대한 여부가 포함되는데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객체 신뢰도를 가진 위치를 선택해 객체 카테고리를 파악합니다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4" name="Picture 2" descr="https://blogfiles.pstatic.net/MjAxNzA0MjhfMjI5/MDAxNDkzMzU5ODk2NDMz.BsDWYKw_d30vZEcj2tLj1R3cMWwyh5i_HFnMX8gg6qEg.twhNm3EJRmKe0pZuLmR0wP9zaL7InFAnpgc3c6erhVcg.PNG.sogangori/model_2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0" y="3096277"/>
            <a:ext cx="5398721" cy="320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5: YOLO </a:t>
            </a:r>
            <a:r>
              <a:rPr lang="ko-KR" altLang="en-US" sz="1200" dirty="0"/>
              <a:t>네트워크의 두 가지 출력</a:t>
            </a:r>
          </a:p>
        </p:txBody>
      </p:sp>
    </p:spTree>
    <p:extLst>
      <p:ext uri="{BB962C8B-B14F-4D97-AF65-F5344CB8AC3E}">
        <p14:creationId xmlns:p14="http://schemas.microsoft.com/office/powerpoint/2010/main" val="35736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algorithm 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99626" y="1280899"/>
            <a:ext cx="8748960" cy="311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설명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그림에서 보는 것과 같이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 x 7 grid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나누게 됩니다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네트워크를 통과하면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정보를 담아 출력하게 되는데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confidence(object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있는지 없는지의 확률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이고 다른 하나는 각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어떤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담고 있는지를 갖게 됩니다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 위쪽의 그림이 각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제안한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정보이다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예측하여 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(7 * 7 * 2)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만듭니다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 아래쪽의 그림은 각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제안한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어떤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속하는지에 대한 정보를 담고있는 것을 보여주는 것이다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(class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별로 해당하는 색이 정해져 있고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그것을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그릴 때 사용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나온 결과를 확인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6883" y="6516908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6: YOLO </a:t>
            </a:r>
            <a:r>
              <a:rPr lang="ko-KR" altLang="en-US" sz="1200" dirty="0"/>
              <a:t>알고리즘 설명</a:t>
            </a:r>
          </a:p>
        </p:txBody>
      </p:sp>
      <p:pic>
        <p:nvPicPr>
          <p:cNvPr id="4100" name="Picture 4" descr="https://t1.daumcdn.net/cfile/tistory/99B8EC335AF3CEFE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883" y="3624337"/>
            <a:ext cx="4476750" cy="285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34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네트워크 구조입니다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이전의 다른 모델들과는 다르게 하나의 네트워크를 통하여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학습이 되도록 이루어져 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GoogLeNet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약간 변형시켜서 특징 추출기로 사용했습니다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구조를 보면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input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RGB image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들어가고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(Convolutional Layer)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거치고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(fully connected layer)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붙어있습니다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reshape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 * 7 * 30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나오게 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7: YOLO </a:t>
            </a:r>
            <a:r>
              <a:rPr lang="ko-KR" altLang="en-US" sz="1200" dirty="0"/>
              <a:t>네트워크의 구조</a:t>
            </a:r>
          </a:p>
        </p:txBody>
      </p:sp>
      <p:pic>
        <p:nvPicPr>
          <p:cNvPr id="8194" name="Picture 2" descr="https://blogfiles.pstatic.net/MjAxNzA0MjhfNTIg/MDAxNDkzMzYyNTE1MjU4.8lRMAcxENWVAckUo-mCpltO3rBvMD321glUGXf0MeMgg.vrmY8HkQFMsvsTal0kjyi_h2uKnUPdcs40z_z2SA3Zcg.PNG.sogangori/network0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88" y="4586668"/>
            <a:ext cx="85725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8: YOLO </a:t>
            </a:r>
            <a:r>
              <a:rPr lang="ko-KR" altLang="en-US" sz="1200" dirty="0"/>
              <a:t>네트워크의 예측</a:t>
            </a:r>
          </a:p>
        </p:txBody>
      </p:sp>
      <p:pic>
        <p:nvPicPr>
          <p:cNvPr id="14338" name="Picture 2" descr="https://blogfiles.pstatic.net/MjAxNzA0MjhfMTgy/MDAxNDkzMzYyNDk1MTE5.sJhub9RA2DgRz3-ziXYL-UfX1VcnPcpdxqzYoWnyTk4g.RtfPbkK1GajeoYLlXBpxotv6KZE_an22ns7C1OHlq00g.PNG.sogangori/last0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41" y="4448382"/>
            <a:ext cx="6394236" cy="20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70495" y="1333490"/>
            <a:ext cx="104309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왼쪽 빨간 점으로 표시된 부분은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 x 7 grid cell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중에 하나로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이미지에서 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(dog)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중앙 부분에 해당합니다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빨간색 박스보다 큰 </a:t>
            </a:r>
            <a:r>
              <a:rPr lang="ko-KR" altLang="en-US" sz="1100" b="1" dirty="0">
                <a:solidFill>
                  <a:srgbClr val="F1D3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노란색</a:t>
            </a:r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F1D3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박스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바로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예측한 경계 박스입니다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 x 7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영상을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 x 7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격자로 나눈 것입니다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채널은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경계 박스의 정보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경계 박스 안에 오브젝트가 있을 확률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(confidence)) x 2,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클래스일 확률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구성됩니다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경계 박스 정보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x, y: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노란색 경계 박스의 중심이 빨간 격자 셀의 중심에서 어디에 있는가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경계 박스 정보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w, h: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노란색 경계 박스의 가로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세로 길이가 전체 이미지 크기에 어느 정도 크기를 갖는가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노란색 경계 박스는 반드시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중심이 빨간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있어야 하며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가로와 세로의 길이는 빨간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작을 수도 있고 클 수도 있습니다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정사각형일 필요도 없습니다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 어딘가를 중심으로 하여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근처에 있는 어떤 오브젝트를 둘러싸는 직사각형의 노란색 경계 박스를 그리는 것이 목표입니다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노란색 경계 박스가 바로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ROI,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후보입니다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이것을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만듭니다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86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채널 중에서 앞의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개는 첫 번째 경계 박스의 정보가 담겨 있으며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개에는 두 번째 경계 박스의 정보를 담고 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번째 경계 박스는 첫 번째 것과 모양이 비슷할 수도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다를 수도 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네트워크가 학습하는 것이기 때문에 크기나 모양이 어떻게 나올지 예측할 수 없습니다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9: YOLO </a:t>
            </a:r>
            <a:r>
              <a:rPr lang="ko-KR" altLang="en-US" sz="1200" dirty="0"/>
              <a:t>네트워크의 </a:t>
            </a:r>
            <a:r>
              <a:rPr lang="en-US" altLang="ko-KR" sz="1200" dirty="0"/>
              <a:t>2</a:t>
            </a:r>
            <a:r>
              <a:rPr lang="ko-KR" altLang="en-US" sz="1200" dirty="0"/>
              <a:t>번째 경계 박스</a:t>
            </a:r>
          </a:p>
        </p:txBody>
      </p:sp>
      <p:pic>
        <p:nvPicPr>
          <p:cNvPr id="13314" name="Picture 2" descr="https://blogfiles.pstatic.net/MjAxNzA0MjhfMTcz/MDAxNDkzMzYyNDk1NDc4.Bb5mhS1rOfE3FErtXtWHbKqD4Nsuug2NOqMnxWfS2Rkg.IftSMHg0T4QhbcfDPMUKnAYXpIYplpMRx1YviE7tUhcg.PNG.sogangori/last2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23" y="4238544"/>
            <a:ext cx="6776262" cy="219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46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확률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채널 뒷부분에는 해당 그리드 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 박스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오브젝트가 만약 있다면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그것이 어떤 클래스일지에 대한 확률이 저장됩니다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그리드 셀에는 셀의 주위 혹은 셀 안쪽에 어떤 오브젝트가 있을 거라고 예측한 두개의 경계 박스가 있습니다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경계 박스는 오브젝트가 있을 확률을 가지고 있으며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스칼라 값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그리드 셀의 클래스 분류 확률과 곱하면 경계 박스의 클래스 분류 확률을 구할 수 있습니다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이것이 아래의 긴 노란색 박스입니다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Bb1(bound box 1)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번째 후보의 경계 박스에 대한 클래스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점수표입니다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7832" y="6486407"/>
            <a:ext cx="5836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10: </a:t>
            </a:r>
            <a:r>
              <a:rPr lang="ko-KR" altLang="en-US" sz="1200" dirty="0"/>
              <a:t>그리드 셀</a:t>
            </a:r>
            <a:r>
              <a:rPr lang="en-US" altLang="ko-KR" sz="1200" dirty="0"/>
              <a:t>(</a:t>
            </a:r>
            <a:r>
              <a:rPr lang="ko-KR" altLang="en-US" sz="1200" dirty="0"/>
              <a:t>빨간색 박스</a:t>
            </a:r>
            <a:r>
              <a:rPr lang="en-US" altLang="ko-KR" sz="1200" dirty="0"/>
              <a:t>)</a:t>
            </a:r>
            <a:r>
              <a:rPr lang="ko-KR" altLang="en-US" sz="1200" dirty="0"/>
              <a:t>에 오브젝트가 있다면 그것의 클래스를 분류하기</a:t>
            </a:r>
          </a:p>
        </p:txBody>
      </p:sp>
      <p:pic>
        <p:nvPicPr>
          <p:cNvPr id="12290" name="Picture 2" descr="https://blogfiles.pstatic.net/MjAxNzA0MjhfNjQg/MDAxNDkzMzYzNjU4MDg4.P9iloX2m3RaaP5DhtKD-XHsxt4Si9reDK1b8IBj9E_Eg.M2ugdY3xrp3vsASkCanb67hPs2UGkfyEHyHvMjdP4ygg.PNG.sogangori/confidences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17" y="3104924"/>
            <a:ext cx="4439783" cy="317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blogfiles.pstatic.net/MjAxNzA0MjhfMTQ0/MDAxNDkzMzY0MTE0NjMz.opzJNnX54o0yNvjoEOlnpLqfWsbWoUsYEFrPB8V9Jecg.fnz089UocFPykjl_EimM1NINctQ79e1i0s0lhLi5flwg.PNG.sogangori/confidences2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622" y="3126501"/>
            <a:ext cx="4432014" cy="315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79508" y="6486406"/>
            <a:ext cx="5836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11: </a:t>
            </a:r>
            <a:r>
              <a:rPr lang="ko-KR" altLang="en-US" sz="1200" dirty="0"/>
              <a:t>두 번째 경계 박스에 대해서도 클래스를 분류한다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18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분류 점수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29472" y="5743895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12: </a:t>
            </a:r>
            <a:r>
              <a:rPr lang="ko-KR" altLang="en-US" sz="1200" dirty="0"/>
              <a:t>그리드 셀에 대한 클래스 분류 점수</a:t>
            </a:r>
          </a:p>
        </p:txBody>
      </p:sp>
      <p:pic>
        <p:nvPicPr>
          <p:cNvPr id="11266" name="Picture 2" descr="https://blogfiles.pstatic.net/MjAxNzA0MjhfMjUw/MDAxNDkzMzY0NDQyNDQ5.TF2xVDnVt0LLsAqLFRmBLAxsPa1W396-hPRwiHksaoUg.TF8F434-MLBQjVvU02dXT1fduB23VquAny80Kiex4KEg.PNG.sogangori/interpret0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83" y="2722789"/>
            <a:ext cx="4714120" cy="28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blogfiles.pstatic.net/MjAxNzA0MjhfMjg0/MDAxNDkzMzY0NDQyNzk2.m_gI5DvCWERZolur2wm3lV06AOpviUM9aMAK4agx3IMg.cR2yu_4TYnEk3otbz8lo-vDU8Z270y02oLnKglw7g34g.PNG.sogangori/interpret1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655" y="2697123"/>
            <a:ext cx="4891888" cy="29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8130" y="1365907"/>
            <a:ext cx="78634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그리드 셀 하나에는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경계 박스 후보가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경계 박스에 대한 클래스 분류 점수를 얻습니다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98003" y="5743895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13: </a:t>
            </a:r>
            <a:r>
              <a:rPr lang="ko-KR" altLang="en-US" sz="1200" dirty="0"/>
              <a:t>두 번째 그리드 셀에 대한 클래스 분류 점수</a:t>
            </a:r>
          </a:p>
        </p:txBody>
      </p:sp>
    </p:spTree>
    <p:extLst>
      <p:ext uri="{BB962C8B-B14F-4D97-AF65-F5344CB8AC3E}">
        <p14:creationId xmlns:p14="http://schemas.microsoft.com/office/powerpoint/2010/main" val="23550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분류 점수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해서 마지막 그리드 셀에서 클래스에 대한 분류 점수를 얻습니다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경계 박스가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 x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이므로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분류 점수는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 x 7 x 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총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98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6" descr="https://blogfiles.pstatic.net/MjAxNzA0MjhfMjc5/MDAxNDkzMzY0NDQzMjk5.eoKL642TBIQUvQDliMfQKmlwh45S3evKLed81uQFWGsg.H7qXMwU0_UeC2OS0c3K5bWTmC-mkWXo2zw-hh5C4b2wg.PNG.sogangori/interpret2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46" y="2887996"/>
            <a:ext cx="6613551" cy="271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blogfiles.pstatic.net/MjAxNzA0MjhfMjEx/MDAxNDkzMzY0NDQzNjM5.zcM_k_ixUIU3Q1GDDwWYzC6Cg_P1eKR069FG9VbqaJQg.B8lxrdrGWcuFfyRGfJMjtOKwklDPaF1p6xkfzGG47cMg.PNG.sogangori/interpret3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824" y="2720389"/>
            <a:ext cx="3348813" cy="287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968625" y="5753260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14: </a:t>
            </a:r>
            <a:r>
              <a:rPr lang="ko-KR" altLang="en-US" sz="1200" dirty="0"/>
              <a:t>마지막 그리드 셀에 대한 클래스 분류 점수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23960" y="5753261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15: </a:t>
            </a:r>
            <a:r>
              <a:rPr lang="ko-KR" altLang="en-US" sz="1200" dirty="0"/>
              <a:t>최종 </a:t>
            </a:r>
            <a:r>
              <a:rPr lang="en-US" altLang="ko-KR" sz="1200" dirty="0"/>
              <a:t>98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 boxes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948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threshold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98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클래스 분류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점수중에서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threshold(0.2)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작은 것은 모두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채워줍니다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점수가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작다면 그것은 해당 클래스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(dog)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아닐 것이다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판단한 것입니다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16: threshold </a:t>
            </a:r>
            <a:r>
              <a:rPr lang="ko-KR" altLang="en-US" sz="1200" dirty="0"/>
              <a:t>적용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969520-D408-4A92-9901-C7B785D7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900121"/>
            <a:ext cx="85725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4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F2129D-5886-4BB0-B00C-03A4BF2A9C47}"/>
              </a:ext>
            </a:extLst>
          </p:cNvPr>
          <p:cNvSpPr/>
          <p:nvPr/>
        </p:nvSpPr>
        <p:spPr>
          <a:xfrm>
            <a:off x="0" y="-16001"/>
            <a:ext cx="2220028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27420" y="496015"/>
            <a:ext cx="1054458" cy="1050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C000"/>
                </a:solidFill>
              </a:rPr>
              <a:t>01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27420" y="2028623"/>
            <a:ext cx="1054458" cy="1050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0080B5"/>
                </a:solidFill>
              </a:rPr>
              <a:t>02</a:t>
            </a:r>
            <a:endParaRPr lang="ko-KR" altLang="en-US" sz="3600" b="1" dirty="0">
              <a:solidFill>
                <a:srgbClr val="0080B5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823231" y="3514185"/>
            <a:ext cx="1054458" cy="1050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7C80"/>
                </a:solidFill>
              </a:rPr>
              <a:t>03</a:t>
            </a:r>
            <a:endParaRPr lang="ko-KR" altLang="en-US" sz="3600" b="1" dirty="0">
              <a:solidFill>
                <a:srgbClr val="FF7C8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7467" y="666385"/>
            <a:ext cx="4168820" cy="51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Detection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217467" y="2231760"/>
            <a:ext cx="4168820" cy="51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Region Proposal</a:t>
            </a:r>
            <a:endParaRPr lang="ru-RU" altLang="ko-KR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17467" y="3731953"/>
            <a:ext cx="4168820" cy="51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YOLO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23231" y="4999747"/>
            <a:ext cx="1054458" cy="1050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92D050"/>
                </a:solidFill>
              </a:rPr>
              <a:t>04</a:t>
            </a:r>
            <a:endParaRPr lang="ko-KR" altLang="en-US" sz="3600" b="1" dirty="0">
              <a:solidFill>
                <a:srgbClr val="92D05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17467" y="5232146"/>
            <a:ext cx="4168820" cy="51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807" y="2765513"/>
            <a:ext cx="2956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/>
              </a:rPr>
              <a:t>Contents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927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threshold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4" y="1419215"/>
            <a:ext cx="908790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Threshold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사용하지 않으면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경계 박스가 나타나며 해당 경계 박스에서 가장 높은 확률을 갖는 클래스가 표시됩니다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17: threshold </a:t>
            </a:r>
            <a:r>
              <a:rPr lang="ko-KR" altLang="en-US" sz="1200" dirty="0"/>
              <a:t>미적용시</a:t>
            </a:r>
            <a:r>
              <a:rPr lang="en-US" altLang="ko-KR" sz="1200" dirty="0"/>
              <a:t>, </a:t>
            </a:r>
            <a:r>
              <a:rPr lang="ko-KR" altLang="en-US" sz="1200" dirty="0"/>
              <a:t>나타나는 모든 경계 박스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71781E-1FFE-4D74-92AE-08EB0EAD8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30" y="2136365"/>
            <a:ext cx="5361047" cy="452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8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threshold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번째 자리는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확률로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Dog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확률이 높은 값부터 낮은 값으로 정렬합니다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98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클래스 점수 표 중에서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97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이고 하나만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아니면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오브젝트가 그 위치에 있다는 것을 간단하게 알 수 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18: </a:t>
            </a:r>
            <a:r>
              <a:rPr lang="ko-KR" altLang="en-US" sz="1200" dirty="0"/>
              <a:t>경계 박스 결정 과정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D72D27-08D7-46C8-9B2A-F752F1C0F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0" y="3207407"/>
            <a:ext cx="10158750" cy="30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57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NMS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4" y="1419215"/>
            <a:ext cx="10847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아닌 노란 박스가 여러 개 있을 수 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오브젝트의 크기가 큰 경우 더욱 그러합니다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이것을 제거하기 위해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NMS(Nom-maximal suppression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최대값 억제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사용하여 중복이 되는 경계박스들을 제거하여서 오직 하나의 경계 박스만 남깁니다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NMS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여러 경계 박스들이 겹쳐져 있을 때에는 그 중에서 최대값을 갖는 하나의 오브젝트만 빼고 나머지를 지웁니다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그러나 겹쳐져 있지 않을 때에는 각 경계박스를 서로 다른 박스일 것이라고 생각하고 경계 박스들을 그냥 둡니다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19: NMS </a:t>
            </a:r>
            <a:r>
              <a:rPr lang="ko-KR" altLang="en-US" sz="1200" dirty="0"/>
              <a:t>적용의 예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978C3B8-FF7D-4C0B-80D5-1A3286000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33" y="2874509"/>
            <a:ext cx="3974567" cy="353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DB7BEA5-B991-4DA4-90F8-F03EC21E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42" y="2874509"/>
            <a:ext cx="3857625" cy="35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0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threshold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4" y="1419215"/>
            <a:ext cx="91653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Threshold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설정하고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나면 다음과 같은 신뢰도 점수를 얻게 되며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0.2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낮은 클래스에 대해서는 모두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세팅합니다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다음은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dog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bbox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confidence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텀의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값을 큰 것부터 작은 것으로 내림차순 정렬하면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위와 같이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1x98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크기의 배열을 얻을 수 있습니다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그림에서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남아있는데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오타일 가능성이 크다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20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(dog)</a:t>
            </a:r>
            <a:r>
              <a:rPr lang="ko-KR" altLang="en-US" sz="1200" dirty="0" smtClean="0"/>
              <a:t>에 대한 경계 박스 중복 제거</a:t>
            </a:r>
            <a:endParaRPr lang="ko-KR" altLang="en-US" sz="1200" dirty="0"/>
          </a:p>
        </p:txBody>
      </p:sp>
      <p:pic>
        <p:nvPicPr>
          <p:cNvPr id="1026" name="Picture 2" descr="https://blogfiles.pstatic.net/MjAxNzA1MTVfMjg3/MDAxNDk0ODMxNjcxNDk1.IBwtIxvrcZZ-tNOCyu_VW3PyEKAxzs5CMxQHwE2Sblog.fKcGbst9f_aIEAR6nElqXoNGNkJ4-odAXSMCon0pAWog.PNG.sogangori/NMS0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67" y="5281098"/>
            <a:ext cx="6930819" cy="113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files.pstatic.net/MjAxNzA1MTVfMTkw/MDAxNDk0ODM0MTQ3MjM4.2hv6huw5kHHaA7f38AcRE-nWarrV-S8FeBFEjfcQO-gg.gLu8_FZELwMheEaaMn3GntHTyVwXYDZn8yS0PCic3L4g.PNG.sogangori/nms_set0.PNG?type=w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16" y="2480849"/>
            <a:ext cx="4437260" cy="269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1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NMS 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시퀀스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그림에서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개에 대해 가장 높은 경계 박스 신뢰 점수를 갖는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bb47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오렌지 색으로 표시 했습니다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21</a:t>
            </a:r>
            <a:r>
              <a:rPr lang="en-US" altLang="ko-KR" sz="1200" dirty="0" smtClean="0"/>
              <a:t>: </a:t>
            </a:r>
            <a:r>
              <a:rPr lang="ko-KR" altLang="en-US" sz="1200" dirty="0"/>
              <a:t>경계 박스 결정 과정</a:t>
            </a:r>
          </a:p>
        </p:txBody>
      </p:sp>
      <p:pic>
        <p:nvPicPr>
          <p:cNvPr id="2" name="Picture 2" descr="https://blogfiles.pstatic.net/MjAxNzA1MTVfMzIg/MDAxNDk0ODMxNjcxOTMy.v-iltLZ2ikgAZVq8Qse92flheXATHGwFZC6Y0v53GtQg.x3WWTV3vq0YMfnlJKgzmr7fp03Rh4wGN00ksAuGCZScg.PNG.sogangori/NMS1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335" y="2796429"/>
            <a:ext cx="7020140" cy="364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5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NMS 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시퀀스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번째로 높은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bbox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confidence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갖는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bbox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초록색으로 표시했습니다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다리와 엉덩이 부분을 포착하지 못했기에 오렌지 색 경계 박스보다는 좋지 않습니다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22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(dog)</a:t>
            </a:r>
            <a:r>
              <a:rPr lang="ko-KR" altLang="en-US" sz="1200" dirty="0" smtClean="0"/>
              <a:t>에 대해 두번째로 높은 </a:t>
            </a:r>
            <a:r>
              <a:rPr lang="en-US" altLang="ko-KR" sz="1200" dirty="0" err="1" smtClean="0"/>
              <a:t>bbox</a:t>
            </a:r>
            <a:endParaRPr lang="ko-KR" altLang="en-US" sz="1200" dirty="0"/>
          </a:p>
        </p:txBody>
      </p:sp>
      <p:pic>
        <p:nvPicPr>
          <p:cNvPr id="5122" name="Picture 2" descr="https://blogfiles.pstatic.net/MjAxNzA1MTVfMTEw/MDAxNDk0ODMyMDY4ODI0.V6x703oE1aI1UNneHX1VQSnZkwTCRBjsHvCLhR8GTnMg.v5QONidu6O2Ll08iDy2fL9XVBpQ0y0uA_D5tnwqDe9Ig.PNG.sogangori/NMS2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583" y="2218478"/>
            <a:ext cx="4082674" cy="424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7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NMS 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시퀀스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세번째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bbox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파란색으로 표시하였습니다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여기서는 개의 앞발만 포착을 하였습니다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23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(dog)</a:t>
            </a:r>
            <a:r>
              <a:rPr lang="ko-KR" altLang="en-US" sz="1200" dirty="0" smtClean="0"/>
              <a:t>에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대해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번째로 높은 </a:t>
            </a:r>
            <a:r>
              <a:rPr lang="en-US" altLang="ko-KR" sz="1200" dirty="0" err="1" smtClean="0"/>
              <a:t>bbox</a:t>
            </a:r>
            <a:endParaRPr lang="ko-KR" altLang="en-US" sz="1200" dirty="0"/>
          </a:p>
        </p:txBody>
      </p:sp>
      <p:pic>
        <p:nvPicPr>
          <p:cNvPr id="4098" name="Picture 2" descr="https://blogfiles.pstatic.net/MjAxNzA1MTVfMSAg/MDAxNDk0ODMyMDQ5MTQ4.Bzv1ssmcQUK_Ta_gMvyb1Ul600U50N1diU1anQ8GOT8g.wKu2rueCbWjqWFE2JMXpOwHjQiPLDJcVYDH8MCEi5Gog.PNG.sogangori/NMS3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625" y="2273518"/>
            <a:ext cx="3980458" cy="413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3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en-US" altLang="ko-KR" sz="28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IoU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04051" y="1309194"/>
            <a:ext cx="99868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경계 박스의 신뢰도가 가장 높은 첫번째 값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0.5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</a:t>
            </a:r>
            <a:r>
              <a:rPr lang="ko-KR" altLang="en-US" sz="1400" dirty="0" smtClean="0">
                <a:solidFill>
                  <a:srgbClr val="FFB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 smtClean="0">
                <a:solidFill>
                  <a:srgbClr val="FFB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bbox_max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두번째로 높은 신뢰도를 갖는 초록색 경계 박스의 값은 원래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0.3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이었습니다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그런데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경계 박스의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IoU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(intersection over union ,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겹치는 부분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50%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넘습니다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경우에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둘 중 하나는 중복일 것이라 판단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둘 중 신뢰도가 낮은 것을 지웁니다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0.3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신뢰도 값을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설정합니다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24: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중복된 경계 박스를 지우는 과정</a:t>
            </a:r>
            <a:endParaRPr lang="ko-KR" altLang="en-US" sz="1200" dirty="0"/>
          </a:p>
        </p:txBody>
      </p:sp>
      <p:pic>
        <p:nvPicPr>
          <p:cNvPr id="3074" name="Picture 2" descr="https://blogfiles.pstatic.net/MjAxNzA1MTVfMjUx/MDAxNDk0ODMyMDQ5NjU4.qdo9B7IfKK85sIBd12KTJZtenVJMr5-TiF-mscLPHnUg.tUJW2fMsRtzXVWpHrplh4_mTfvWSySay4bIfumHtwrAg.PNG.sogangori/NMS4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88" y="2387837"/>
            <a:ext cx="857250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44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en-US" altLang="ko-KR" sz="28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IoU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99626" y="1332474"/>
            <a:ext cx="87489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개에 대해서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번째로 높은 신뢰도를 갖는 파란색 경계 박스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bbox_cur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신뢰도가 가장 높은 오렌지색 경계 박스와 겹치는 부분이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50%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넘지 않습니다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경우에는 파란색 경계 박스 안에는 해당 개가 아닌 또 다른 개가 있을 수도 있다고 판단합니다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이럴 경우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신뢰도 값을 건드리지 않고 그냥 건너 뜁니다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.(continue)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25: </a:t>
            </a:r>
            <a:r>
              <a:rPr lang="ko-KR" altLang="en-US" sz="1200" dirty="0" smtClean="0"/>
              <a:t>지워줄 중복 경계 박스 탐색 과정</a:t>
            </a:r>
            <a:endParaRPr lang="ko-KR" altLang="en-US" sz="1200" dirty="0"/>
          </a:p>
        </p:txBody>
      </p:sp>
      <p:pic>
        <p:nvPicPr>
          <p:cNvPr id="10242" name="Picture 2" descr="https://blogfiles.pstatic.net/MjAxNzA1MTVfMTIg/MDAxNDk0ODMyNDg2MTI4.jC0eFZXVEvqOmHQ3mwS0wzJ2rWJlZK4sCz_5W4B4nkog.WOa2frrwOvszbC7cXROC9EkRwoj9IstqSV1DXLAQD5sg.PNG.sogangori/NMS5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04" y="2477224"/>
            <a:ext cx="85725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개에 대해 정렬한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 x 20(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첫번째 행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경계 박스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오렌지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남고 나머지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개는 모두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되었습니다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2" y="6524786"/>
            <a:ext cx="4819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26: </a:t>
            </a:r>
            <a:r>
              <a:rPr lang="ko-KR" altLang="en-US" sz="1200" dirty="0"/>
              <a:t>개</a:t>
            </a:r>
            <a:r>
              <a:rPr lang="en-US" altLang="ko-KR" sz="1200" dirty="0" smtClean="0"/>
              <a:t>(dog) </a:t>
            </a:r>
            <a:r>
              <a:rPr lang="ko-KR" altLang="en-US" sz="1200" dirty="0" smtClean="0"/>
              <a:t>클래스에 대해 중복 경계 박스를 지운 결과</a:t>
            </a:r>
            <a:endParaRPr lang="ko-KR" altLang="en-US" sz="1200" dirty="0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 </a:t>
            </a:r>
            <a:r>
              <a:rPr lang="en-US" altLang="ko-KR" sz="28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IoU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9220" name="Picture 4" descr="https://blogfiles.pstatic.net/MjAxNzA1MTVfMzgg/MDAxNDk0ODMzMTg0NDU4.i3bHwnnYh7yn3vdn-X0vt7Lib9F7GFhcxNobDA4ye5Mg.7aXVgSlwa0QC7bqQpJ7rArt3k1Sq-A6bvU_K4e3mzNkg.PNG.sogangori/nms_dog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20" y="3363132"/>
            <a:ext cx="9579842" cy="29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9159498" y="3420999"/>
            <a:ext cx="559957" cy="5155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55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609529" y="2418515"/>
            <a:ext cx="6347167" cy="84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Detection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45540" y="3416090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en-US" altLang="ko-KR" sz="28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IoU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남은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클래스에 대해서도 같은 작업을 수행합니다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27: </a:t>
            </a:r>
            <a:r>
              <a:rPr lang="en-US" altLang="ko-KR" sz="1200" dirty="0" smtClean="0"/>
              <a:t>19</a:t>
            </a:r>
            <a:r>
              <a:rPr lang="ko-KR" altLang="en-US" sz="1200" dirty="0" smtClean="0"/>
              <a:t>개 클래스에 대해서 중복 체크</a:t>
            </a:r>
            <a:endParaRPr lang="ko-KR" altLang="en-US" sz="1200" dirty="0"/>
          </a:p>
        </p:txBody>
      </p:sp>
      <p:pic>
        <p:nvPicPr>
          <p:cNvPr id="8194" name="Picture 2" descr="https://blogfiles.pstatic.net/MjAxNzA1MTVfMjA4/MDAxNDk0ODMyNzMxMzI4.PDjJKYLlYFrCpqJhGaNRWrh7s0G30oHqWMx_C-EQxvIg.6G6I4fTEHsFCzFdYYIZ_silvFBHxSkmvBE1Spjf4_ecg.PNG.sogangori/NMS6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81" y="1803616"/>
            <a:ext cx="2790825" cy="46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0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 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경계 박스 결정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아까 보았던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오렌지와 파란색 경계 박스를 두고 최종 경계 박스를 결정하는 과정입니다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bb3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클래스에 대한 신뢰도 점수를 가지고 있습니다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신뢰도 점수 중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큰 값을 가지는 클래스가 바로 경계 박스의 컬러일 것입니다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큰 값이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경우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 해당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클래스 신뢰도가 모두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이라면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bb3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에는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없는 것입니다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그렇다면 경계 박스를 그리지 않습니다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(skip)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28: </a:t>
            </a:r>
            <a:r>
              <a:rPr lang="ko-KR" altLang="en-US" sz="1200" dirty="0" smtClean="0"/>
              <a:t>최종 경계 </a:t>
            </a:r>
            <a:r>
              <a:rPr lang="ko-KR" altLang="en-US" sz="1200" dirty="0"/>
              <a:t>박스 결정 과정</a:t>
            </a:r>
          </a:p>
        </p:txBody>
      </p:sp>
      <p:pic>
        <p:nvPicPr>
          <p:cNvPr id="7170" name="Picture 2" descr="https://blogfiles.pstatic.net/MjAxNzA1MTVfNiAg/MDAxNDk0ODMyNzMxNDY3.ZkFSN24bwbMKrBzkdf0LdIQm6BBgEMoXaGsAa1SlJHwg.jsqjym9k7tbt9DCMLpQ6idRMkUIFtH1Lrdow-bSCNcYg.PNG.sogangori/NMS7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705" y="2342545"/>
            <a:ext cx="3171378" cy="419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40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 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경계 박스 결정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이런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과정을 거쳐서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최대값을 갖는 클래스 하나와 또 다른 클래스 하나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나타날 수 있습니다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하나의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클래스가 검출되었다면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오브젝트들이 겹쳐져 있을 확률이 높을 것입니다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클래스가 같은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오브젝트는 나올 수 없는 구조입니다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앞의 예에서 개의 확률이 있는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경계 박스 중에서 오렌지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색만 진짜이고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파란색 경계는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잘못된 것이었습니다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파란색 경계 박스는 신뢰도 점수가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0.5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이하이므로 나중에 지워집니다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82346" y="6519950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28: </a:t>
            </a:r>
            <a:r>
              <a:rPr lang="ko-KR" altLang="en-US" sz="1200" dirty="0" smtClean="0"/>
              <a:t>최종 경계 </a:t>
            </a:r>
            <a:r>
              <a:rPr lang="ko-KR" altLang="en-US" sz="1200" dirty="0"/>
              <a:t>박스 결정 과정</a:t>
            </a:r>
          </a:p>
        </p:txBody>
      </p:sp>
      <p:pic>
        <p:nvPicPr>
          <p:cNvPr id="7170" name="Picture 2" descr="https://blogfiles.pstatic.net/MjAxNzA1MTVfNiAg/MDAxNDk0ODMyNzMxNDY3.ZkFSN24bwbMKrBzkdf0LdIQm6BBgEMoXaGsAa1SlJHwg.jsqjym9k7tbt9DCMLpQ6idRMkUIFtH1Lrdow-bSCNcYg.PNG.sogangori/NMS7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928" y="2153357"/>
            <a:ext cx="3171378" cy="419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0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 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경계 박스 결정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이런 과정을 거쳐 전체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98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경계 박스에 대해서도 같은 작업을 수행합니다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82346" y="6519950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29: </a:t>
            </a:r>
            <a:r>
              <a:rPr lang="ko-KR" altLang="en-US" sz="1200" dirty="0" smtClean="0"/>
              <a:t>전체 </a:t>
            </a:r>
            <a:r>
              <a:rPr lang="en-US" altLang="ko-KR" sz="1200" dirty="0" smtClean="0"/>
              <a:t>98</a:t>
            </a:r>
            <a:r>
              <a:rPr lang="ko-KR" altLang="en-US" sz="1200" dirty="0" smtClean="0"/>
              <a:t>개</a:t>
            </a:r>
            <a:r>
              <a:rPr lang="ko-KR" altLang="en-US" sz="1200" dirty="0" smtClean="0"/>
              <a:t> 경계 박스에 동일 과정 수행</a:t>
            </a:r>
            <a:endParaRPr lang="ko-KR" altLang="en-US" sz="1200" dirty="0"/>
          </a:p>
        </p:txBody>
      </p:sp>
      <p:pic>
        <p:nvPicPr>
          <p:cNvPr id="13314" name="Picture 2" descr="https://blogfiles.pstatic.net/MjAxNzA1MTVfMTg2/MDAxNDk0ODMyNzMxNzYy.fxxxAWatcg5p2oYjtMiZ-IZNS-S6G1ULSkbaxu17RiYg.WUKt9eqoPJoM6m2Oyxr-HMdyUMcjXLitMEkiqQcc8dAg.PNG.sogangori/NMS8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726" y="2153357"/>
            <a:ext cx="3211781" cy="42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final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4" y="1419215"/>
            <a:ext cx="89949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다음의 과정을 거쳐서 최종적으로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경계 박스만 검출되었습니다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경계 박스의 클래스는 각각의 컬러로 나타났습니다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30: </a:t>
            </a:r>
            <a:r>
              <a:rPr lang="ko-KR" altLang="en-US" sz="1200" dirty="0" smtClean="0"/>
              <a:t>최종 경계 </a:t>
            </a:r>
            <a:r>
              <a:rPr lang="ko-KR" altLang="en-US" sz="1200" dirty="0"/>
              <a:t>박스 </a:t>
            </a:r>
            <a:r>
              <a:rPr lang="ko-KR" altLang="en-US" sz="1200" dirty="0" smtClean="0"/>
              <a:t>결과</a:t>
            </a:r>
            <a:endParaRPr lang="ko-KR" altLang="en-US" sz="1200" dirty="0"/>
          </a:p>
        </p:txBody>
      </p:sp>
      <p:pic>
        <p:nvPicPr>
          <p:cNvPr id="6146" name="Picture 2" descr="https://blogfiles.pstatic.net/MjAxNzA1MTVfNjcg/MDAxNDk0ODMyNzMxOTY0.XQXHgVuFudJsRbq1f9NkSfhdhWuVnJZkdVvgKjhqMasg.xZAW-IYSw-5KbgZq9NrqkuJUwiTdSn0gM2gso_XjCkYg.PNG.sogangori/NMSfinal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22" y="1816328"/>
            <a:ext cx="4571704" cy="468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31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Network 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정리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네트워크를 정리하자면 다음과 같습니다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RGB image input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Ground Truth(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정답 라벨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좌표를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 x 7 grid cell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나누고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cell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어떤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있으며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경계 박스의 중심점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(x, y)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w,h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저장합니다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출력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cell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에는 오브젝트가 있는지 없는지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신뢰도 점수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오브젝트가 있다면 어떤 클래스인지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오브젝트의 경계 박스 중심 좌표와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w, h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저장되어 있습니다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네트워크의 출력으로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채널에 대한 설명입니다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31: YOLO</a:t>
            </a:r>
            <a:r>
              <a:rPr lang="ko-KR" altLang="en-US" sz="1200" dirty="0" smtClean="0"/>
              <a:t>에서 경계 박스 찾는 과정 정리 </a:t>
            </a:r>
            <a:endParaRPr lang="ko-KR" altLang="en-US" sz="1200" dirty="0"/>
          </a:p>
        </p:txBody>
      </p:sp>
      <p:pic>
        <p:nvPicPr>
          <p:cNvPr id="12290" name="Picture 2" descr="https://blogfiles.pstatic.net/MjAxNzA1MDhfMjk4/MDAxNDk0MjA5NDA3NDk2.NT0H9wXWSWrMX6fwzfHELMigMj_8N51SAzER7jV7Ascg.SrSfRJgRUYfsH0i3ZrUgkDsSovbiIQAYG5WjguLzNXYg.PNG.sogangori/yolo_net.png?type=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99" y="4023355"/>
            <a:ext cx="85725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blogfiles.pstatic.net/MjAxNzA0MjhfMTY3/MDAxNDkzMzYyNDk1NzE5.sjxfie7AkzvJkNAoI02WB8XUrx9WqRFW9rvvn2-oU84g.PfjoN8qsFIsjIVHAmY_7VqxvLTjKjtiLOa5lFVd8UrEg.PNG.sogangori/last3.PNG?type=w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029" y="3244703"/>
            <a:ext cx="6638925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58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YOLO 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한계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영상을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 X 7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분할하여 각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cell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중심으로 하는 각종 크기의 오브젝트에 대해 경계 박스 후보를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예측합니다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R-CNN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계열은 후보를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1K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제안하는 것에 비해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YOLO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총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98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후보를 제안하므로 성능이 떨어짐을 알 수 있습니다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32</a:t>
            </a:r>
            <a:r>
              <a:rPr lang="en-US" altLang="ko-KR" sz="1200" dirty="0" smtClean="0"/>
              <a:t>: YOLO logo</a:t>
            </a:r>
            <a:endParaRPr lang="ko-KR" altLang="en-US" sz="1200" dirty="0"/>
          </a:p>
        </p:txBody>
      </p:sp>
      <p:pic>
        <p:nvPicPr>
          <p:cNvPr id="11270" name="Picture 6" descr="yolo 이미지 검색결과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53" y="2872894"/>
            <a:ext cx="5826771" cy="30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88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940507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별첨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년부터 현재까지 발표된 객체 감지 논문의 목록</a:t>
            </a:r>
            <a:r>
              <a:rPr lang="en-US" altLang="ko-KR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u="sng" dirty="0">
              <a:hlinkClick r:id="rId3"/>
            </a:endParaRPr>
          </a:p>
          <a:p>
            <a:pPr>
              <a:lnSpc>
                <a:spcPct val="150000"/>
              </a:lnSpc>
            </a:pP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5" y="1419215"/>
            <a:ext cx="874896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 문자로 표시된 부분은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읽어야 하는 논문을 의미한다고 합니다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 smtClean="0"/>
              <a:t>33</a:t>
            </a:r>
            <a:r>
              <a:rPr lang="en-US" altLang="ko-KR" sz="1200" dirty="0" smtClean="0"/>
              <a:t>: 2014</a:t>
            </a:r>
            <a:r>
              <a:rPr lang="ko-KR" altLang="en-US" sz="1200" dirty="0" smtClean="0"/>
              <a:t>부터 </a:t>
            </a:r>
            <a:r>
              <a:rPr lang="en-US" altLang="ko-KR" sz="1200" dirty="0" smtClean="0"/>
              <a:t>2019</a:t>
            </a:r>
            <a:r>
              <a:rPr lang="ko-KR" altLang="en-US" sz="1200" dirty="0" smtClean="0"/>
              <a:t>까지의 객체 감지 논문 목록</a:t>
            </a:r>
            <a:endParaRPr lang="ko-KR" altLang="en-US" sz="1200" dirty="0"/>
          </a:p>
        </p:txBody>
      </p:sp>
      <p:pic>
        <p:nvPicPr>
          <p:cNvPr id="15362" name="Picture 2" descr="https://github.com/hoya012/deep_learning_object_detection/raw/master/assets/deep_learning_object_detection_histo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86" y="2153357"/>
            <a:ext cx="8151700" cy="412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970495" y="589091"/>
            <a:ext cx="7724273" cy="67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Reference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1736FAE-FE9E-41CC-AC1E-A107EA4F0215}"/>
              </a:ext>
            </a:extLst>
          </p:cNvPr>
          <p:cNvSpPr txBox="1"/>
          <p:nvPr/>
        </p:nvSpPr>
        <p:spPr>
          <a:xfrm>
            <a:off x="1082890" y="1384663"/>
            <a:ext cx="866569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탐지 개요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dirty="0">
                <a:hlinkClick r:id="rId3"/>
              </a:rPr>
              <a:t>https://blogsaskorea.com/156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CNN: </a:t>
            </a:r>
            <a:r>
              <a:rPr lang="en-US" altLang="ko-KR" sz="1400" dirty="0">
                <a:hlinkClick r:id="rId4"/>
              </a:rPr>
              <a:t>http://aikorea.org/cs231n/convolutional-networks/</a:t>
            </a:r>
            <a:r>
              <a:rPr lang="en-US" altLang="ko-KR" sz="1400" dirty="0"/>
              <a:t>, </a:t>
            </a:r>
            <a:r>
              <a:rPr lang="en-US" altLang="ko-KR" sz="1400" dirty="0">
                <a:hlinkClick r:id="rId5"/>
              </a:rPr>
              <a:t>https://sonofgodcom.wordpress.com/2018/12/31/cnn%EC%9D%84-%EC%9D%B4%ED%95%B4%ED%95%B4%EB%B3%B4%EC%9E%90-fully-connected-layer%EB%8A%94-%EB%AD%94%EA%B0%80/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R-CNN: </a:t>
            </a:r>
            <a:r>
              <a:rPr lang="en-US" altLang="ko-KR" sz="1400" dirty="0">
                <a:hlinkClick r:id="rId6"/>
              </a:rPr>
              <a:t>https://woosikyang.github.io/fast-rcnn.html</a:t>
            </a:r>
            <a:r>
              <a:rPr lang="en-US" altLang="ko-KR" sz="1400" dirty="0"/>
              <a:t>, </a:t>
            </a:r>
            <a:r>
              <a:rPr lang="en-US" altLang="ko-KR" sz="1400" dirty="0">
                <a:hlinkClick r:id="rId7"/>
              </a:rPr>
              <a:t>https://seongkyun.github.io/papers/2019/01/06/Object_detection/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Faster R-CNN: </a:t>
            </a:r>
            <a:r>
              <a:rPr lang="en-US" altLang="ko-KR" sz="1400" dirty="0">
                <a:hlinkClick r:id="rId8"/>
              </a:rPr>
              <a:t>https://curt-park.github.io/2017-03-17/faster-rcnn/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YOLO: </a:t>
            </a:r>
            <a:r>
              <a:rPr lang="en-US" altLang="ko-KR" sz="1400" dirty="0">
                <a:hlinkClick r:id="rId9"/>
              </a:rPr>
              <a:t>https://hichoe95.tistory.com/24?category=783893</a:t>
            </a:r>
            <a:r>
              <a:rPr lang="en-US" altLang="ko-KR" sz="1400" dirty="0"/>
              <a:t>, </a:t>
            </a:r>
            <a:r>
              <a:rPr lang="en-US" altLang="ko-KR" sz="1400" dirty="0">
                <a:hlinkClick r:id="rId10"/>
              </a:rPr>
              <a:t>https://sites.google.com/site/bimprinciple/in-the-news/dibleoning-euliyonghangaegchegeomchulr-cnnyolossd</a:t>
            </a:r>
            <a:r>
              <a:rPr lang="en-US" altLang="ko-KR" sz="1400" dirty="0"/>
              <a:t>, </a:t>
            </a:r>
            <a:r>
              <a:rPr lang="en-US" altLang="ko-KR" sz="1400" dirty="0">
                <a:hlinkClick r:id="rId11"/>
              </a:rPr>
              <a:t>http://blog.naver.com/PostView.nhn?blogId=sogangori&amp;logNo=220993971883&amp;parentCategoryNo=6&amp;categoryNo=&amp;viewDate=&amp;isShowPopularPosts=true&amp;from=search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YOLO </a:t>
            </a:r>
            <a:r>
              <a:rPr lang="ko-KR" altLang="en-US" sz="1400" dirty="0"/>
              <a:t>공식 홈페이지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12"/>
              </a:rPr>
              <a:t>https://pjreddie.com/darknet/yolo/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YOLO </a:t>
            </a:r>
            <a:r>
              <a:rPr lang="ko-KR" altLang="en-US" sz="1400" dirty="0"/>
              <a:t>원본 </a:t>
            </a:r>
            <a:r>
              <a:rPr lang="en-US" altLang="ko-KR" sz="1400" dirty="0"/>
              <a:t>PPT: </a:t>
            </a:r>
            <a:r>
              <a:rPr lang="en-US" altLang="ko-KR" sz="1400" dirty="0">
                <a:hlinkClick r:id="rId13"/>
              </a:rPr>
              <a:t>https://docs.google.com/presentation/d/1aeRvtKG21KHdD5lg6Hgyhx5rPq_ZOsGjG5rJ1HP7BbA/pub?start=false&amp;loop=false&amp;delayms=3000&amp;slide=id.p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YOLO TED: </a:t>
            </a:r>
            <a:r>
              <a:rPr lang="en-US" altLang="ko-KR" sz="1400" dirty="0">
                <a:hlinkClick r:id="rId14"/>
              </a:rPr>
              <a:t>https://www.youtube.com/watch?v=Cgxsv1riJhI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SSD: </a:t>
            </a:r>
            <a:r>
              <a:rPr lang="en-US" altLang="ko-KR" sz="1400" dirty="0">
                <a:hlinkClick r:id="rId15"/>
              </a:rPr>
              <a:t>https://murra.tistory.com/17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GoogLeNet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dirty="0">
                <a:hlinkClick r:id="rId16"/>
              </a:rPr>
              <a:t>https://</a:t>
            </a:r>
            <a:r>
              <a:rPr lang="en-US" altLang="ko-KR" sz="1400" dirty="0" smtClean="0">
                <a:hlinkClick r:id="rId16"/>
              </a:rPr>
              <a:t>ikkison.tistory.com/86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object detection: </a:t>
            </a:r>
            <a:r>
              <a:rPr lang="en-US" altLang="ko-KR" sz="1400" dirty="0">
                <a:hlinkClick r:id="rId17"/>
              </a:rPr>
              <a:t>https://github.com/hoya012/deep_learning_object_detection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84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5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6804" y="2416233"/>
            <a:ext cx="2988896" cy="69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FINISH</a:t>
            </a:r>
          </a:p>
          <a:p>
            <a:pPr eaLnBrk="1" hangingPunct="1"/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OUR</a:t>
            </a:r>
            <a:b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PRESENTATION</a:t>
            </a:r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/>
            </a:r>
            <a:b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b="1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THANK YOU</a:t>
            </a:r>
            <a:endParaRPr lang="ru-RU" altLang="ko-KR" b="1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134350" y="5565649"/>
            <a:ext cx="31146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Blog.naver.com/</a:t>
            </a:r>
            <a:r>
              <a:rPr lang="en-US" altLang="ko-KR" sz="14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imjandi</a:t>
            </a:r>
            <a:endParaRPr lang="en-US" altLang="ko-KR" sz="14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Freeform 257"/>
          <p:cNvSpPr>
            <a:spLocks/>
          </p:cNvSpPr>
          <p:nvPr/>
        </p:nvSpPr>
        <p:spPr bwMode="auto">
          <a:xfrm>
            <a:off x="7732059" y="5264204"/>
            <a:ext cx="218783" cy="234544"/>
          </a:xfrm>
          <a:custGeom>
            <a:avLst/>
            <a:gdLst>
              <a:gd name="T0" fmla="*/ 301 w 344"/>
              <a:gd name="T1" fmla="*/ 0 h 344"/>
              <a:gd name="T2" fmla="*/ 43 w 344"/>
              <a:gd name="T3" fmla="*/ 0 h 344"/>
              <a:gd name="T4" fmla="*/ 0 w 344"/>
              <a:gd name="T5" fmla="*/ 43 h 344"/>
              <a:gd name="T6" fmla="*/ 0 w 344"/>
              <a:gd name="T7" fmla="*/ 301 h 344"/>
              <a:gd name="T8" fmla="*/ 43 w 344"/>
              <a:gd name="T9" fmla="*/ 344 h 344"/>
              <a:gd name="T10" fmla="*/ 173 w 344"/>
              <a:gd name="T11" fmla="*/ 344 h 344"/>
              <a:gd name="T12" fmla="*/ 173 w 344"/>
              <a:gd name="T13" fmla="*/ 221 h 344"/>
              <a:gd name="T14" fmla="*/ 132 w 344"/>
              <a:gd name="T15" fmla="*/ 221 h 344"/>
              <a:gd name="T16" fmla="*/ 132 w 344"/>
              <a:gd name="T17" fmla="*/ 167 h 344"/>
              <a:gd name="T18" fmla="*/ 173 w 344"/>
              <a:gd name="T19" fmla="*/ 167 h 344"/>
              <a:gd name="T20" fmla="*/ 173 w 344"/>
              <a:gd name="T21" fmla="*/ 140 h 344"/>
              <a:gd name="T22" fmla="*/ 243 w 344"/>
              <a:gd name="T23" fmla="*/ 66 h 344"/>
              <a:gd name="T24" fmla="*/ 281 w 344"/>
              <a:gd name="T25" fmla="*/ 66 h 344"/>
              <a:gd name="T26" fmla="*/ 281 w 344"/>
              <a:gd name="T27" fmla="*/ 127 h 344"/>
              <a:gd name="T28" fmla="*/ 247 w 344"/>
              <a:gd name="T29" fmla="*/ 127 h 344"/>
              <a:gd name="T30" fmla="*/ 236 w 344"/>
              <a:gd name="T31" fmla="*/ 139 h 344"/>
              <a:gd name="T32" fmla="*/ 236 w 344"/>
              <a:gd name="T33" fmla="*/ 167 h 344"/>
              <a:gd name="T34" fmla="*/ 281 w 344"/>
              <a:gd name="T35" fmla="*/ 167 h 344"/>
              <a:gd name="T36" fmla="*/ 281 w 344"/>
              <a:gd name="T37" fmla="*/ 221 h 344"/>
              <a:gd name="T38" fmla="*/ 236 w 344"/>
              <a:gd name="T39" fmla="*/ 221 h 344"/>
              <a:gd name="T40" fmla="*/ 236 w 344"/>
              <a:gd name="T41" fmla="*/ 344 h 344"/>
              <a:gd name="T42" fmla="*/ 301 w 344"/>
              <a:gd name="T43" fmla="*/ 344 h 344"/>
              <a:gd name="T44" fmla="*/ 344 w 344"/>
              <a:gd name="T45" fmla="*/ 301 h 344"/>
              <a:gd name="T46" fmla="*/ 344 w 344"/>
              <a:gd name="T47" fmla="*/ 43 h 344"/>
              <a:gd name="T48" fmla="*/ 301 w 344"/>
              <a:gd name="T49" fmla="*/ 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4" h="344">
                <a:moveTo>
                  <a:pt x="301" y="0"/>
                </a:move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19"/>
                  <a:pt x="0" y="43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325"/>
                  <a:pt x="19" y="344"/>
                  <a:pt x="43" y="344"/>
                </a:cubicBezTo>
                <a:cubicBezTo>
                  <a:pt x="173" y="344"/>
                  <a:pt x="173" y="344"/>
                  <a:pt x="173" y="344"/>
                </a:cubicBezTo>
                <a:cubicBezTo>
                  <a:pt x="173" y="221"/>
                  <a:pt x="173" y="221"/>
                  <a:pt x="173" y="221"/>
                </a:cubicBezTo>
                <a:cubicBezTo>
                  <a:pt x="132" y="221"/>
                  <a:pt x="132" y="221"/>
                  <a:pt x="132" y="221"/>
                </a:cubicBezTo>
                <a:cubicBezTo>
                  <a:pt x="132" y="167"/>
                  <a:pt x="132" y="167"/>
                  <a:pt x="132" y="167"/>
                </a:cubicBezTo>
                <a:cubicBezTo>
                  <a:pt x="173" y="167"/>
                  <a:pt x="173" y="167"/>
                  <a:pt x="173" y="167"/>
                </a:cubicBezTo>
                <a:cubicBezTo>
                  <a:pt x="173" y="140"/>
                  <a:pt x="173" y="140"/>
                  <a:pt x="173" y="140"/>
                </a:cubicBezTo>
                <a:cubicBezTo>
                  <a:pt x="173" y="98"/>
                  <a:pt x="204" y="66"/>
                  <a:pt x="243" y="66"/>
                </a:cubicBezTo>
                <a:cubicBezTo>
                  <a:pt x="281" y="66"/>
                  <a:pt x="281" y="66"/>
                  <a:pt x="281" y="66"/>
                </a:cubicBezTo>
                <a:cubicBezTo>
                  <a:pt x="281" y="127"/>
                  <a:pt x="281" y="127"/>
                  <a:pt x="281" y="127"/>
                </a:cubicBezTo>
                <a:cubicBezTo>
                  <a:pt x="247" y="127"/>
                  <a:pt x="247" y="127"/>
                  <a:pt x="247" y="127"/>
                </a:cubicBezTo>
                <a:cubicBezTo>
                  <a:pt x="238" y="127"/>
                  <a:pt x="236" y="132"/>
                  <a:pt x="236" y="139"/>
                </a:cubicBezTo>
                <a:cubicBezTo>
                  <a:pt x="236" y="167"/>
                  <a:pt x="236" y="167"/>
                  <a:pt x="236" y="167"/>
                </a:cubicBezTo>
                <a:cubicBezTo>
                  <a:pt x="281" y="167"/>
                  <a:pt x="281" y="167"/>
                  <a:pt x="281" y="167"/>
                </a:cubicBezTo>
                <a:cubicBezTo>
                  <a:pt x="281" y="221"/>
                  <a:pt x="281" y="221"/>
                  <a:pt x="281" y="221"/>
                </a:cubicBezTo>
                <a:cubicBezTo>
                  <a:pt x="236" y="221"/>
                  <a:pt x="236" y="221"/>
                  <a:pt x="236" y="221"/>
                </a:cubicBezTo>
                <a:cubicBezTo>
                  <a:pt x="236" y="344"/>
                  <a:pt x="236" y="344"/>
                  <a:pt x="236" y="344"/>
                </a:cubicBezTo>
                <a:cubicBezTo>
                  <a:pt x="301" y="344"/>
                  <a:pt x="301" y="344"/>
                  <a:pt x="301" y="344"/>
                </a:cubicBezTo>
                <a:cubicBezTo>
                  <a:pt x="324" y="344"/>
                  <a:pt x="344" y="325"/>
                  <a:pt x="344" y="301"/>
                </a:cubicBezTo>
                <a:cubicBezTo>
                  <a:pt x="344" y="43"/>
                  <a:pt x="344" y="43"/>
                  <a:pt x="344" y="43"/>
                </a:cubicBezTo>
                <a:cubicBezTo>
                  <a:pt x="344" y="19"/>
                  <a:pt x="324" y="0"/>
                  <a:pt x="301" y="0"/>
                </a:cubicBezTo>
                <a:close/>
              </a:path>
            </a:pathLst>
          </a:custGeom>
          <a:solidFill>
            <a:srgbClr val="B8835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7" name="Freeform 92"/>
          <p:cNvSpPr>
            <a:spLocks/>
          </p:cNvSpPr>
          <p:nvPr/>
        </p:nvSpPr>
        <p:spPr bwMode="auto">
          <a:xfrm>
            <a:off x="7709217" y="5651458"/>
            <a:ext cx="275010" cy="243879"/>
          </a:xfrm>
          <a:custGeom>
            <a:avLst/>
            <a:gdLst>
              <a:gd name="T0" fmla="*/ 359 w 367"/>
              <a:gd name="T1" fmla="*/ 169 h 324"/>
              <a:gd name="T2" fmla="*/ 199 w 367"/>
              <a:gd name="T3" fmla="*/ 8 h 324"/>
              <a:gd name="T4" fmla="*/ 169 w 367"/>
              <a:gd name="T5" fmla="*/ 8 h 324"/>
              <a:gd name="T6" fmla="*/ 8 w 367"/>
              <a:gd name="T7" fmla="*/ 169 h 324"/>
              <a:gd name="T8" fmla="*/ 15 w 367"/>
              <a:gd name="T9" fmla="*/ 184 h 324"/>
              <a:gd name="T10" fmla="*/ 49 w 367"/>
              <a:gd name="T11" fmla="*/ 184 h 324"/>
              <a:gd name="T12" fmla="*/ 49 w 367"/>
              <a:gd name="T13" fmla="*/ 308 h 324"/>
              <a:gd name="T14" fmla="*/ 65 w 367"/>
              <a:gd name="T15" fmla="*/ 324 h 324"/>
              <a:gd name="T16" fmla="*/ 143 w 367"/>
              <a:gd name="T17" fmla="*/ 324 h 324"/>
              <a:gd name="T18" fmla="*/ 143 w 367"/>
              <a:gd name="T19" fmla="*/ 200 h 324"/>
              <a:gd name="T20" fmla="*/ 225 w 367"/>
              <a:gd name="T21" fmla="*/ 200 h 324"/>
              <a:gd name="T22" fmla="*/ 225 w 367"/>
              <a:gd name="T23" fmla="*/ 324 h 324"/>
              <a:gd name="T24" fmla="*/ 306 w 367"/>
              <a:gd name="T25" fmla="*/ 324 h 324"/>
              <a:gd name="T26" fmla="*/ 319 w 367"/>
              <a:gd name="T27" fmla="*/ 308 h 324"/>
              <a:gd name="T28" fmla="*/ 319 w 367"/>
              <a:gd name="T29" fmla="*/ 184 h 324"/>
              <a:gd name="T30" fmla="*/ 352 w 367"/>
              <a:gd name="T31" fmla="*/ 184 h 324"/>
              <a:gd name="T32" fmla="*/ 359 w 367"/>
              <a:gd name="T33" fmla="*/ 169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7" h="324">
                <a:moveTo>
                  <a:pt x="359" y="169"/>
                </a:moveTo>
                <a:cubicBezTo>
                  <a:pt x="199" y="8"/>
                  <a:pt x="199" y="8"/>
                  <a:pt x="199" y="8"/>
                </a:cubicBezTo>
                <a:cubicBezTo>
                  <a:pt x="190" y="0"/>
                  <a:pt x="177" y="0"/>
                  <a:pt x="169" y="8"/>
                </a:cubicBezTo>
                <a:cubicBezTo>
                  <a:pt x="8" y="169"/>
                  <a:pt x="8" y="169"/>
                  <a:pt x="8" y="169"/>
                </a:cubicBezTo>
                <a:cubicBezTo>
                  <a:pt x="0" y="177"/>
                  <a:pt x="3" y="184"/>
                  <a:pt x="15" y="184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49" y="308"/>
                  <a:pt x="49" y="308"/>
                  <a:pt x="49" y="308"/>
                </a:cubicBezTo>
                <a:cubicBezTo>
                  <a:pt x="49" y="317"/>
                  <a:pt x="49" y="324"/>
                  <a:pt x="65" y="324"/>
                </a:cubicBezTo>
                <a:cubicBezTo>
                  <a:pt x="143" y="324"/>
                  <a:pt x="143" y="324"/>
                  <a:pt x="143" y="324"/>
                </a:cubicBezTo>
                <a:cubicBezTo>
                  <a:pt x="143" y="200"/>
                  <a:pt x="143" y="200"/>
                  <a:pt x="143" y="200"/>
                </a:cubicBezTo>
                <a:cubicBezTo>
                  <a:pt x="225" y="200"/>
                  <a:pt x="225" y="200"/>
                  <a:pt x="225" y="200"/>
                </a:cubicBezTo>
                <a:cubicBezTo>
                  <a:pt x="225" y="324"/>
                  <a:pt x="225" y="324"/>
                  <a:pt x="225" y="324"/>
                </a:cubicBezTo>
                <a:cubicBezTo>
                  <a:pt x="306" y="324"/>
                  <a:pt x="306" y="324"/>
                  <a:pt x="306" y="324"/>
                </a:cubicBezTo>
                <a:cubicBezTo>
                  <a:pt x="319" y="324"/>
                  <a:pt x="319" y="317"/>
                  <a:pt x="319" y="308"/>
                </a:cubicBezTo>
                <a:cubicBezTo>
                  <a:pt x="319" y="184"/>
                  <a:pt x="319" y="184"/>
                  <a:pt x="319" y="184"/>
                </a:cubicBezTo>
                <a:cubicBezTo>
                  <a:pt x="352" y="184"/>
                  <a:pt x="352" y="184"/>
                  <a:pt x="352" y="184"/>
                </a:cubicBezTo>
                <a:cubicBezTo>
                  <a:pt x="364" y="184"/>
                  <a:pt x="367" y="177"/>
                  <a:pt x="359" y="169"/>
                </a:cubicBezTo>
                <a:close/>
              </a:path>
            </a:pathLst>
          </a:custGeom>
          <a:solidFill>
            <a:srgbClr val="B8835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8143874" y="5154677"/>
            <a:ext cx="3114675" cy="38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Facebook id</a:t>
            </a:r>
          </a:p>
        </p:txBody>
      </p:sp>
    </p:spTree>
    <p:extLst>
      <p:ext uri="{BB962C8B-B14F-4D97-AF65-F5344CB8AC3E}">
        <p14:creationId xmlns:p14="http://schemas.microsoft.com/office/powerpoint/2010/main" val="220904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970495" y="589091"/>
            <a:ext cx="77242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객체 탐지 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(Object Detection)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235750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70495" y="1419215"/>
            <a:ext cx="8748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탐지는 이미지에서 관심 객체를 배경과 구분해 식별하는 자동화 기법으로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비전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(Computer Vision)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기술의 하위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집합이기도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Object Detection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Classification(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더 어려운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분류가 단순히 이미지의 클래스를 판별하는 작업이라면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detection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이미지 안에 있는 여러 레이블을 정확하게 분류하는 동시에 레이블의 위치까지도 파악해야 하기 때문입니다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 객체 탐지를 위해서는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경계박스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(Bounding Box)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설정해 객체를 나타내는 사물의 카테고리를 연관시켜야 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 사용되는 기법은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(Deep Learning)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활용됩니다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0075" y="6426094"/>
            <a:ext cx="7376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탐지의 개념 </a:t>
            </a:r>
          </a:p>
        </p:txBody>
      </p:sp>
      <p:pic>
        <p:nvPicPr>
          <p:cNvPr id="1028" name="Picture 4" descr="https://i.imgur.com/nEfBXq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972" y="3507727"/>
            <a:ext cx="4986805" cy="286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6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970495" y="589091"/>
            <a:ext cx="77242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객체 탐지 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(Object Detection)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44308" y="1292005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70495" y="1419215"/>
            <a:ext cx="874896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탐지 알고리즘의 두 가지 카테고리 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영역 제안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(Region Proposal)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객체를 포함할 가능성이 높은 영역을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선택적 탐색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(Selective Search)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컴퓨터 비전 기술을 활용하거나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기반의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영역 제안 네트워크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(RPN; Region Proposal Network)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선택하는 것입니다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카테고리에는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Faster R-CNN, R_FCN, FPN-FRCN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알고리즘이 포함됩니다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이단계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(Two-Stage Methods)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불리는 이 알고리즘들은 높은 정확도를 제공하지만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단계 방식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(Single-Stage Methods)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보다는 처리 속도가 느립니다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정해진 위치와 정해진 크기의 객체만 탐색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위치와 크기들은 대부분의 시나리오에 적용할 수 있도록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전략적으로 선택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됩니다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카테고리의 알고리즘은 보통 원본 이미지를 고정된 사이즈 그리드 영역으로 나누는데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알고리즘은 각 영역에 대해 형태와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크기가 미리 결정된 객체의 고정 개수를 예측합니다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카테고리에 속하는 알고리즘은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단계 방식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(Single-Stage Methods)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불리며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YOLO, SSD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(Single Shot Detector)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RetinaNet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같은 알고리즘이 포함됩니다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이단계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방식보다는 정확도가 떨어지지만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처리가 가능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알고리즘 유형은 보통 실시간 탐지를 요구하는 애플리케이션에 활용됩니다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3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609529" y="2677426"/>
            <a:ext cx="6347167" cy="67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Region Proposal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45540" y="3416090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3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67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R-CNN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4" y="1419215"/>
            <a:ext cx="92273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R-CNN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 proposals with CNN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줄임말로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안에 어떤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들이 있는지 찾아내는 것을 목적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image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정도의 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subimage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뽑아냅니다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(Object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들이 존재할 것 같은 부분을 잘라주는 것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각각의 이미지를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 net(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컨볼루션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신경망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통과시키기 위해 알맞은 사이즈로 변환 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CNN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분류작업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(classification)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후에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SVM(support vector machine)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 각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들을 분류해줍니다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object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존재하는 위치에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만들어 주기 위해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selective search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알고리즘을 사용하고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이용해 박스 위치를 조정합니다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방법이지만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영역 제안을 제외하면 그냥 분류작업으로 단순한 만큼 성능이 좋지 않습니다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많이 느립니다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2:  R-CNN </a:t>
            </a:r>
            <a:r>
              <a:rPr lang="ko-KR" altLang="en-US" sz="1200" dirty="0"/>
              <a:t>구조</a:t>
            </a:r>
          </a:p>
        </p:txBody>
      </p:sp>
      <p:pic>
        <p:nvPicPr>
          <p:cNvPr id="3080" name="Picture 8" descr="https://t1.daumcdn.net/cfile/tistory/995980395AF25C02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6" y="4329348"/>
            <a:ext cx="6886575" cy="211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6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67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Fast R-CNN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4" y="1419215"/>
            <a:ext cx="9227391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Fast R-CNN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기존의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R-CNN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조금 개선한 것입니다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특징이라면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R-CNN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각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 proposal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마다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거쳐야 했는데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Fast R-CNN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전체 이미지와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들을 한번에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거치게 했다는 것입니다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R-CNN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높게 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MULTI-TASK LOSS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한번에 이루어진다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학습에서 모든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layer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들이 업데이트된다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caching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디스크 저장공간이 필요하지 않다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34311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3:  Fast R-CNN </a:t>
            </a:r>
            <a:r>
              <a:rPr lang="ko-KR" altLang="en-US" sz="1200" dirty="0"/>
              <a:t>구조</a:t>
            </a:r>
          </a:p>
        </p:txBody>
      </p:sp>
      <p:pic>
        <p:nvPicPr>
          <p:cNvPr id="7170" name="Picture 2" descr="https://t1.daumcdn.net/cfile/tistory/9952873A5AF25FE5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54" y="3835955"/>
            <a:ext cx="6493199" cy="259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697832" cy="6874001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04051" y="538404"/>
            <a:ext cx="7724273" cy="67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2.3 Faster R-CNN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073439" y="1189256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0494" y="1419215"/>
            <a:ext cx="922739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Fast R-CNN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후속 버전으로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버전에서 문제였던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 proposal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병목현상을 해결하기 위해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 proposal Networks(RPN)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RPN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하나의 이미지가 들어가게 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output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직사각형의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score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내놓습니다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Bounding box regression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위해 임의의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서로 다른 비율과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서로 다른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크기 조합으로 총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anchor box(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박스의 후보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지정합니다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sliding window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각 지점마다 적용하고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anchor box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들로 부터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 proposal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계산하게 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RPN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object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background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인지만의 분류 작업만을 수행합니다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RoI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pooling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거쳐 분류 작업과 정확한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 position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뽑아냅니다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2583" y="6524786"/>
            <a:ext cx="418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그림 </a:t>
            </a:r>
            <a:r>
              <a:rPr lang="en-US" altLang="ko-KR" sz="1200" dirty="0"/>
              <a:t>4:  Faster R-CNN </a:t>
            </a:r>
            <a:r>
              <a:rPr lang="ko-KR" altLang="en-US" sz="1200" dirty="0"/>
              <a:t>구조</a:t>
            </a:r>
          </a:p>
        </p:txBody>
      </p:sp>
      <p:pic>
        <p:nvPicPr>
          <p:cNvPr id="6146" name="Picture 2" descr="https://t1.daumcdn.net/cfile/tistory/993C094C5AF275401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03" y="4321435"/>
            <a:ext cx="2302385" cy="213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t1.daumcdn.net/cfile/tistory/994D4E4C5AF2754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888" y="4321435"/>
            <a:ext cx="3595798" cy="213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87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7624</TotalTime>
  <Words>4507</Words>
  <Application>Microsoft Office PowerPoint</Application>
  <PresentationFormat>와이드스크린</PresentationFormat>
  <Paragraphs>766</Paragraphs>
  <Slides>39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Helvetica Light</vt:lpstr>
      <vt:lpstr>Lato Light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MASTER</cp:lastModifiedBy>
  <cp:revision>162</cp:revision>
  <dcterms:created xsi:type="dcterms:W3CDTF">2017-09-09T13:40:14Z</dcterms:created>
  <dcterms:modified xsi:type="dcterms:W3CDTF">2020-01-08T07:01:43Z</dcterms:modified>
</cp:coreProperties>
</file>